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9" r:id="rId4"/>
    <p:sldId id="258" r:id="rId5"/>
    <p:sldId id="261" r:id="rId6"/>
    <p:sldId id="262" r:id="rId7"/>
    <p:sldId id="260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69" d="100"/>
          <a:sy n="69" d="100"/>
        </p:scale>
        <p:origin x="-64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7913-7ECA-432C-8C56-4D3BA4B9B034}" type="datetimeFigureOut">
              <a:rPr lang="es-ES" smtClean="0"/>
              <a:pPr/>
              <a:t>06/11/2011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E1733-8148-4A52-9EE1-CA281F96265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7913-7ECA-432C-8C56-4D3BA4B9B034}" type="datetimeFigureOut">
              <a:rPr lang="es-ES" smtClean="0"/>
              <a:pPr/>
              <a:t>06/11/2011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E1733-8148-4A52-9EE1-CA281F96265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7913-7ECA-432C-8C56-4D3BA4B9B034}" type="datetimeFigureOut">
              <a:rPr lang="es-ES" smtClean="0"/>
              <a:pPr/>
              <a:t>06/11/2011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E1733-8148-4A52-9EE1-CA281F96265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7913-7ECA-432C-8C56-4D3BA4B9B034}" type="datetimeFigureOut">
              <a:rPr lang="es-ES" smtClean="0"/>
              <a:pPr/>
              <a:t>06/11/2011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E1733-8148-4A52-9EE1-CA281F96265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7913-7ECA-432C-8C56-4D3BA4B9B034}" type="datetimeFigureOut">
              <a:rPr lang="es-ES" smtClean="0"/>
              <a:pPr/>
              <a:t>06/11/2011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E1733-8148-4A52-9EE1-CA281F96265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7913-7ECA-432C-8C56-4D3BA4B9B034}" type="datetimeFigureOut">
              <a:rPr lang="es-ES" smtClean="0"/>
              <a:pPr/>
              <a:t>06/11/2011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E1733-8148-4A52-9EE1-CA281F96265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7913-7ECA-432C-8C56-4D3BA4B9B034}" type="datetimeFigureOut">
              <a:rPr lang="es-ES" smtClean="0"/>
              <a:pPr/>
              <a:t>06/11/2011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E1733-8148-4A52-9EE1-CA281F96265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7913-7ECA-432C-8C56-4D3BA4B9B034}" type="datetimeFigureOut">
              <a:rPr lang="es-ES" smtClean="0"/>
              <a:pPr/>
              <a:t>06/11/2011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E1733-8148-4A52-9EE1-CA281F96265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7913-7ECA-432C-8C56-4D3BA4B9B034}" type="datetimeFigureOut">
              <a:rPr lang="es-ES" smtClean="0"/>
              <a:pPr/>
              <a:t>06/11/2011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E1733-8148-4A52-9EE1-CA281F96265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7913-7ECA-432C-8C56-4D3BA4B9B034}" type="datetimeFigureOut">
              <a:rPr lang="es-ES" smtClean="0"/>
              <a:pPr/>
              <a:t>06/11/2011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E1733-8148-4A52-9EE1-CA281F96265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7913-7ECA-432C-8C56-4D3BA4B9B034}" type="datetimeFigureOut">
              <a:rPr lang="es-ES" smtClean="0"/>
              <a:pPr/>
              <a:t>06/11/2011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57E1733-8148-4A52-9EE1-CA281F96265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E07913-7ECA-432C-8C56-4D3BA4B9B034}" type="datetimeFigureOut">
              <a:rPr lang="es-ES" smtClean="0"/>
              <a:pPr/>
              <a:t>06/11/2011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57E1733-8148-4A52-9EE1-CA281F962659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043608" y="908720"/>
            <a:ext cx="475252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/>
              <a:t>Plan de estudios 2011 </a:t>
            </a:r>
            <a:r>
              <a:rPr lang="es-MX" sz="4000" dirty="0"/>
              <a:t>c</a:t>
            </a:r>
            <a:r>
              <a:rPr lang="es-MX" sz="4000" dirty="0" smtClean="0"/>
              <a:t>ontenidos y sentidos</a:t>
            </a:r>
            <a:endParaRPr lang="es-ES" sz="4000" dirty="0" smtClean="0"/>
          </a:p>
          <a:p>
            <a:endParaRPr lang="es-ES" sz="4000" dirty="0"/>
          </a:p>
        </p:txBody>
      </p:sp>
      <p:sp>
        <p:nvSpPr>
          <p:cNvPr id="5" name="4 CuadroTexto"/>
          <p:cNvSpPr txBox="1"/>
          <p:nvPr/>
        </p:nvSpPr>
        <p:spPr>
          <a:xfrm>
            <a:off x="1115616" y="3212976"/>
            <a:ext cx="1687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Enrique Cerón </a:t>
            </a:r>
            <a:endParaRPr lang="es-E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988840"/>
            <a:ext cx="3439146" cy="45365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051720" y="260648"/>
            <a:ext cx="5184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/>
              <a:t>Contenidos y sentidos</a:t>
            </a:r>
            <a:endParaRPr lang="es-ES" sz="4000" dirty="0"/>
          </a:p>
        </p:txBody>
      </p:sp>
      <p:sp>
        <p:nvSpPr>
          <p:cNvPr id="6" name="5 CuadroTexto"/>
          <p:cNvSpPr txBox="1"/>
          <p:nvPr/>
        </p:nvSpPr>
        <p:spPr>
          <a:xfrm>
            <a:off x="971600" y="14127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8" name="7 Rectángulo"/>
          <p:cNvSpPr/>
          <p:nvPr/>
        </p:nvSpPr>
        <p:spPr>
          <a:xfrm>
            <a:off x="539552" y="3212976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endParaRPr lang="es-MX" dirty="0"/>
          </a:p>
          <a:p>
            <a:pPr marL="514350" indent="-514350"/>
            <a:endParaRPr lang="es-MX" dirty="0"/>
          </a:p>
          <a:p>
            <a:pPr marL="514350" indent="-514350"/>
            <a:endParaRPr lang="es-MX" dirty="0"/>
          </a:p>
          <a:p>
            <a:pPr marL="514350" indent="-514350"/>
            <a:endParaRPr lang="es-MX" dirty="0"/>
          </a:p>
        </p:txBody>
      </p:sp>
      <p:sp>
        <p:nvSpPr>
          <p:cNvPr id="5" name="4 Rectángulo"/>
          <p:cNvSpPr/>
          <p:nvPr/>
        </p:nvSpPr>
        <p:spPr>
          <a:xfrm>
            <a:off x="1708803" y="1340768"/>
            <a:ext cx="43753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u="sng" dirty="0"/>
              <a:t>M</a:t>
            </a:r>
            <a:r>
              <a:rPr lang="es-MX" b="1" u="sng" dirty="0" smtClean="0"/>
              <a:t>apa curricular de la educación básica</a:t>
            </a:r>
            <a:endParaRPr lang="es-ES" dirty="0"/>
          </a:p>
        </p:txBody>
      </p:sp>
      <p:sp>
        <p:nvSpPr>
          <p:cNvPr id="2" name="1 CuadroTexto"/>
          <p:cNvSpPr txBox="1"/>
          <p:nvPr/>
        </p:nvSpPr>
        <p:spPr>
          <a:xfrm>
            <a:off x="1156331" y="1916832"/>
            <a:ext cx="7642541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Organizados en </a:t>
            </a:r>
            <a:r>
              <a:rPr lang="es-MX" b="1" dirty="0" smtClean="0"/>
              <a:t>campos de formación  </a:t>
            </a:r>
            <a:r>
              <a:rPr lang="es-MX" dirty="0" smtClean="0"/>
              <a:t>para la educación básica </a:t>
            </a:r>
          </a:p>
          <a:p>
            <a:r>
              <a:rPr lang="es-MX" dirty="0" smtClean="0"/>
              <a:t>(antes campos formativos) : Lenguaje y comunicación, pensamiento </a:t>
            </a:r>
          </a:p>
          <a:p>
            <a:r>
              <a:rPr lang="es-MX" dirty="0" smtClean="0"/>
              <a:t>matemático , exploración y comprensión del mundo natural y social,</a:t>
            </a:r>
          </a:p>
          <a:p>
            <a:r>
              <a:rPr lang="es-MX" dirty="0"/>
              <a:t>d</a:t>
            </a:r>
            <a:r>
              <a:rPr lang="es-MX" dirty="0" smtClean="0"/>
              <a:t>esarrollo personal y para la convivencia.</a:t>
            </a:r>
          </a:p>
          <a:p>
            <a:endParaRPr lang="es-MX" dirty="0" smtClean="0"/>
          </a:p>
          <a:p>
            <a:r>
              <a:rPr lang="es-MX" dirty="0" smtClean="0"/>
              <a:t>A partir del 2009 se incorpora </a:t>
            </a:r>
            <a:r>
              <a:rPr lang="es-MX" b="1" dirty="0" smtClean="0"/>
              <a:t>el inglés </a:t>
            </a:r>
            <a:r>
              <a:rPr lang="es-MX" dirty="0" smtClean="0"/>
              <a:t>como segunda lengua (tercera </a:t>
            </a:r>
          </a:p>
          <a:p>
            <a:r>
              <a:rPr lang="es-MX" dirty="0"/>
              <a:t>l</a:t>
            </a:r>
            <a:r>
              <a:rPr lang="es-MX" dirty="0" smtClean="0"/>
              <a:t>engua para hablantes de lengua indígena).</a:t>
            </a:r>
          </a:p>
          <a:p>
            <a:endParaRPr lang="es-MX" dirty="0"/>
          </a:p>
          <a:p>
            <a:r>
              <a:rPr lang="es-MX" b="1" dirty="0" smtClean="0"/>
              <a:t>Novedades a partir del Acuerdo 592:</a:t>
            </a:r>
          </a:p>
          <a:p>
            <a:endParaRPr lang="es-MX" dirty="0"/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Se divide en </a:t>
            </a:r>
            <a:r>
              <a:rPr lang="es-MX" b="1" dirty="0" smtClean="0"/>
              <a:t>cuatro periodos escolares</a:t>
            </a:r>
            <a:r>
              <a:rPr lang="es-MX" dirty="0" smtClean="0"/>
              <a:t>: preescolar, primaria hasta 3er </a:t>
            </a:r>
          </a:p>
          <a:p>
            <a:r>
              <a:rPr lang="es-MX" dirty="0"/>
              <a:t> </a:t>
            </a:r>
            <a:r>
              <a:rPr lang="es-MX" dirty="0" smtClean="0"/>
              <a:t>     grado, primaria hasta 6º grado y secundaria, en atención a las diferentes </a:t>
            </a:r>
          </a:p>
          <a:p>
            <a:r>
              <a:rPr lang="es-MX" dirty="0"/>
              <a:t> </a:t>
            </a:r>
            <a:r>
              <a:rPr lang="es-MX" dirty="0" smtClean="0"/>
              <a:t>     etapas de desarrollo de los niños. </a:t>
            </a:r>
          </a:p>
          <a:p>
            <a:endParaRPr lang="es-MX" dirty="0"/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Las </a:t>
            </a:r>
            <a:r>
              <a:rPr lang="es-MX" b="1" dirty="0" smtClean="0"/>
              <a:t>habilidades digitales </a:t>
            </a:r>
            <a:r>
              <a:rPr lang="es-MX" dirty="0" smtClean="0"/>
              <a:t>transversales a todos los campos.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051720" y="260648"/>
            <a:ext cx="5184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/>
              <a:t>Contenidos y sentidos</a:t>
            </a:r>
            <a:endParaRPr lang="es-ES" sz="4000" dirty="0"/>
          </a:p>
        </p:txBody>
      </p:sp>
      <p:sp>
        <p:nvSpPr>
          <p:cNvPr id="6" name="5 CuadroTexto"/>
          <p:cNvSpPr txBox="1"/>
          <p:nvPr/>
        </p:nvSpPr>
        <p:spPr>
          <a:xfrm>
            <a:off x="971600" y="14127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8" name="7 Rectángulo"/>
          <p:cNvSpPr/>
          <p:nvPr/>
        </p:nvSpPr>
        <p:spPr>
          <a:xfrm>
            <a:off x="539552" y="3212976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endParaRPr lang="es-MX" dirty="0"/>
          </a:p>
          <a:p>
            <a:pPr marL="514350" indent="-514350"/>
            <a:endParaRPr lang="es-MX" dirty="0"/>
          </a:p>
          <a:p>
            <a:pPr marL="514350" indent="-514350"/>
            <a:endParaRPr lang="es-MX" dirty="0"/>
          </a:p>
          <a:p>
            <a:pPr marL="514350" indent="-514350"/>
            <a:endParaRPr lang="es-MX" dirty="0"/>
          </a:p>
        </p:txBody>
      </p:sp>
      <p:sp>
        <p:nvSpPr>
          <p:cNvPr id="5" name="4 Rectángulo"/>
          <p:cNvSpPr/>
          <p:nvPr/>
        </p:nvSpPr>
        <p:spPr>
          <a:xfrm>
            <a:off x="1691680" y="1340768"/>
            <a:ext cx="52886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u="sng" dirty="0"/>
              <a:t>D</a:t>
            </a:r>
            <a:r>
              <a:rPr lang="es-MX" b="1" u="sng" dirty="0" smtClean="0"/>
              <a:t>iversificación y contextualización curricular:</a:t>
            </a:r>
          </a:p>
          <a:p>
            <a:r>
              <a:rPr lang="es-MX" b="1" u="sng" dirty="0" smtClean="0"/>
              <a:t>marcos curriculares para la educación indígena</a:t>
            </a:r>
            <a:endParaRPr lang="es-ES" dirty="0"/>
          </a:p>
        </p:txBody>
      </p:sp>
      <p:sp>
        <p:nvSpPr>
          <p:cNvPr id="11" name="10 Rectángulo"/>
          <p:cNvSpPr/>
          <p:nvPr/>
        </p:nvSpPr>
        <p:spPr>
          <a:xfrm>
            <a:off x="179512" y="2348880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Tiene como objetivo frenar la erosión cultural y lingüística que históricamente</a:t>
            </a:r>
          </a:p>
          <a:p>
            <a:r>
              <a:rPr lang="es-MX" dirty="0" smtClean="0"/>
              <a:t>se ha dado cuando predomina el currículo y la visión de una nación homogénea y urbana.</a:t>
            </a:r>
            <a:endParaRPr lang="es-ES" dirty="0"/>
          </a:p>
        </p:txBody>
      </p:sp>
      <p:sp>
        <p:nvSpPr>
          <p:cNvPr id="12" name="11 Rectángulo"/>
          <p:cNvSpPr/>
          <p:nvPr/>
        </p:nvSpPr>
        <p:spPr>
          <a:xfrm>
            <a:off x="323528" y="5517232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C</a:t>
            </a:r>
            <a:r>
              <a:rPr lang="es-MX" dirty="0" smtClean="0"/>
              <a:t>ontenidos propios del acervo cultural de los pueblos originarios y de las experiencias de los migrantes, así como reconociendo sus conocimientos  ancestrales y actuales.</a:t>
            </a:r>
            <a:endParaRPr lang="es-ES" dirty="0"/>
          </a:p>
        </p:txBody>
      </p:sp>
      <p:pic>
        <p:nvPicPr>
          <p:cNvPr id="5122" name="Picture 2" descr="C:\Documents and Settings\Enrique Ceron\Mis documentos\presentaciones pp\imagenes\niños\pati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140968"/>
            <a:ext cx="3810000" cy="2192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4"/>
          <p:cNvGraphicFramePr>
            <a:graphicFrameLocks noChangeAspect="1"/>
          </p:cNvGraphicFramePr>
          <p:nvPr/>
        </p:nvGraphicFramePr>
        <p:xfrm>
          <a:off x="3203848" y="3068960"/>
          <a:ext cx="2736304" cy="1597879"/>
        </p:xfrm>
        <a:graphic>
          <a:graphicData uri="http://schemas.openxmlformats.org/presentationml/2006/ole">
            <p:oleObj spid="_x0000_s6155" name="Imagen de mapa de bits" r:id="rId3" imgW="5106113" imgH="2980952" progId="PBrush">
              <p:embed/>
            </p:oleObj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2051720" y="260648"/>
            <a:ext cx="5184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/>
              <a:t>Contenidos y sentidos</a:t>
            </a:r>
            <a:endParaRPr lang="es-ES" sz="4000" dirty="0"/>
          </a:p>
        </p:txBody>
      </p:sp>
      <p:sp>
        <p:nvSpPr>
          <p:cNvPr id="6" name="5 CuadroTexto"/>
          <p:cNvSpPr txBox="1"/>
          <p:nvPr/>
        </p:nvSpPr>
        <p:spPr>
          <a:xfrm>
            <a:off x="971600" y="14127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8" name="7 Rectángulo"/>
          <p:cNvSpPr/>
          <p:nvPr/>
        </p:nvSpPr>
        <p:spPr>
          <a:xfrm>
            <a:off x="539552" y="3212976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endParaRPr lang="es-MX" dirty="0"/>
          </a:p>
          <a:p>
            <a:pPr marL="514350" indent="-514350"/>
            <a:endParaRPr lang="es-MX" dirty="0"/>
          </a:p>
          <a:p>
            <a:pPr marL="514350" indent="-514350"/>
            <a:endParaRPr lang="es-MX" dirty="0"/>
          </a:p>
          <a:p>
            <a:pPr marL="514350" indent="-514350"/>
            <a:endParaRPr lang="es-MX" dirty="0"/>
          </a:p>
        </p:txBody>
      </p:sp>
      <p:sp>
        <p:nvSpPr>
          <p:cNvPr id="5" name="4 Rectángulo"/>
          <p:cNvSpPr/>
          <p:nvPr/>
        </p:nvSpPr>
        <p:spPr>
          <a:xfrm>
            <a:off x="1691680" y="1340768"/>
            <a:ext cx="52886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u="sng" dirty="0"/>
              <a:t>D</a:t>
            </a:r>
            <a:r>
              <a:rPr lang="es-MX" b="1" u="sng" dirty="0" smtClean="0"/>
              <a:t>iversificación y contextualización curricular:</a:t>
            </a:r>
          </a:p>
          <a:p>
            <a:r>
              <a:rPr lang="es-MX" b="1" u="sng" dirty="0" smtClean="0"/>
              <a:t>marcos curriculares para la educación indígena</a:t>
            </a:r>
            <a:endParaRPr lang="es-ES" dirty="0"/>
          </a:p>
        </p:txBody>
      </p:sp>
      <p:sp>
        <p:nvSpPr>
          <p:cNvPr id="10" name="9 Rectángulo"/>
          <p:cNvSpPr/>
          <p:nvPr/>
        </p:nvSpPr>
        <p:spPr>
          <a:xfrm>
            <a:off x="251520" y="2276872"/>
            <a:ext cx="8892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Valorar  formas propias de transmisión y adquisición  saberes propios de su cosmovisión  a partir de pedagogías no escritas o convencionales. 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251520" y="4869160"/>
            <a:ext cx="87129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Los saberes locales se entenderán como valiosos  para ayudar a desarrollar una identidad positiva en la niñez indígena, que les permita acceder a la interculturalidad con bases bien cimentadas y establecer relaciones simétricas con grupos o</a:t>
            </a:r>
          </a:p>
          <a:p>
            <a:r>
              <a:rPr lang="es-MX" dirty="0" smtClean="0"/>
              <a:t>individuos de otras culturas, enriquecerse con los conocimientos de otros, dialogar</a:t>
            </a:r>
          </a:p>
          <a:p>
            <a:r>
              <a:rPr lang="es-MX" dirty="0" smtClean="0"/>
              <a:t>y aportar sus saberes.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051720" y="0"/>
            <a:ext cx="5184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/>
              <a:t>Contenidos y sentidos</a:t>
            </a:r>
            <a:endParaRPr lang="es-ES" sz="4000" dirty="0"/>
          </a:p>
        </p:txBody>
      </p:sp>
      <p:sp>
        <p:nvSpPr>
          <p:cNvPr id="6" name="5 CuadroTexto"/>
          <p:cNvSpPr txBox="1"/>
          <p:nvPr/>
        </p:nvSpPr>
        <p:spPr>
          <a:xfrm>
            <a:off x="971600" y="14127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8" name="7 Rectángulo"/>
          <p:cNvSpPr/>
          <p:nvPr/>
        </p:nvSpPr>
        <p:spPr>
          <a:xfrm>
            <a:off x="539552" y="3212976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endParaRPr lang="es-MX" dirty="0"/>
          </a:p>
          <a:p>
            <a:pPr marL="514350" indent="-514350"/>
            <a:endParaRPr lang="es-MX" dirty="0"/>
          </a:p>
          <a:p>
            <a:pPr marL="514350" indent="-514350"/>
            <a:endParaRPr lang="es-MX" dirty="0"/>
          </a:p>
          <a:p>
            <a:pPr marL="514350" indent="-514350"/>
            <a:endParaRPr lang="es-MX" dirty="0"/>
          </a:p>
        </p:txBody>
      </p:sp>
      <p:sp>
        <p:nvSpPr>
          <p:cNvPr id="5" name="4 Rectángulo"/>
          <p:cNvSpPr/>
          <p:nvPr/>
        </p:nvSpPr>
        <p:spPr>
          <a:xfrm>
            <a:off x="1691680" y="836712"/>
            <a:ext cx="5755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u="sng" dirty="0" smtClean="0"/>
              <a:t>parámetros curriculares para la educación indígena</a:t>
            </a:r>
            <a:endParaRPr lang="es-ES" dirty="0"/>
          </a:p>
        </p:txBody>
      </p:sp>
      <p:sp>
        <p:nvSpPr>
          <p:cNvPr id="9" name="8 Rectángulo"/>
          <p:cNvSpPr/>
          <p:nvPr/>
        </p:nvSpPr>
        <p:spPr>
          <a:xfrm>
            <a:off x="0" y="1340768"/>
            <a:ext cx="910850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Propósitos de creación de la asignatura de Lengua Indígena:</a:t>
            </a:r>
          </a:p>
          <a:p>
            <a:endParaRPr lang="es-MX" dirty="0" smtClean="0"/>
          </a:p>
          <a:p>
            <a:r>
              <a:rPr lang="es-MX" dirty="0" smtClean="0"/>
              <a:t>• Promover, como política educativa, el cumplimiento del mandato constitucional en</a:t>
            </a:r>
          </a:p>
          <a:p>
            <a:r>
              <a:rPr lang="es-MX" dirty="0" smtClean="0"/>
              <a:t>relación con los derechos de los pueblos indígenas en la práctica escolar.</a:t>
            </a:r>
          </a:p>
          <a:p>
            <a:endParaRPr lang="es-MX" dirty="0" smtClean="0"/>
          </a:p>
          <a:p>
            <a:r>
              <a:rPr lang="es-MX" dirty="0" smtClean="0"/>
              <a:t>• Generar acciones que permitan ampliar la participación social de los pueblos indígenas</a:t>
            </a:r>
          </a:p>
          <a:p>
            <a:r>
              <a:rPr lang="es-MX" dirty="0" smtClean="0"/>
              <a:t>en la construcción de una propuesta educativa y en la difusión del valor positivo de la diversidad lingüística y cultural.</a:t>
            </a:r>
          </a:p>
          <a:p>
            <a:endParaRPr lang="es-MX" dirty="0" smtClean="0"/>
          </a:p>
          <a:p>
            <a:r>
              <a:rPr lang="es-MX" dirty="0" smtClean="0"/>
              <a:t>• Legitimar las lenguas indígenas en las instituciones educativas de cualquier nivel,</a:t>
            </a:r>
          </a:p>
          <a:p>
            <a:r>
              <a:rPr lang="es-MX" dirty="0" smtClean="0"/>
              <a:t>coadyuvando a su respeto y la ampliación de sus funciones sociales en el ámbito  público.</a:t>
            </a:r>
          </a:p>
          <a:p>
            <a:endParaRPr lang="es-MX" dirty="0" smtClean="0"/>
          </a:p>
          <a:p>
            <a:r>
              <a:rPr lang="es-MX" dirty="0" smtClean="0"/>
              <a:t>• Sentar las bases de una política lingüística escolar mediante programas de educación</a:t>
            </a:r>
          </a:p>
          <a:p>
            <a:r>
              <a:rPr lang="es-MX" dirty="0" smtClean="0"/>
              <a:t>bilingüe de enriquecimiento.</a:t>
            </a:r>
          </a:p>
          <a:p>
            <a:endParaRPr lang="es-MX" dirty="0" smtClean="0"/>
          </a:p>
          <a:p>
            <a:r>
              <a:rPr lang="es-MX" dirty="0" smtClean="0"/>
              <a:t>• Poner en práctica una propuesta didáctica concreta capaz de generar experiencias,</a:t>
            </a:r>
          </a:p>
          <a:p>
            <a:r>
              <a:rPr lang="es-MX" dirty="0" smtClean="0"/>
              <a:t>testimonios y resultados que muestren el valor de la diversidad como un beneficio</a:t>
            </a:r>
          </a:p>
          <a:p>
            <a:r>
              <a:rPr lang="es-MX" dirty="0" smtClean="0"/>
              <a:t>para el logro de los aprendizajes esperados.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051720" y="260648"/>
            <a:ext cx="5184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/>
              <a:t>Contenidos y sentidos</a:t>
            </a:r>
            <a:endParaRPr lang="es-ES" sz="4000" dirty="0"/>
          </a:p>
        </p:txBody>
      </p:sp>
      <p:sp>
        <p:nvSpPr>
          <p:cNvPr id="6" name="5 CuadroTexto"/>
          <p:cNvSpPr txBox="1"/>
          <p:nvPr/>
        </p:nvSpPr>
        <p:spPr>
          <a:xfrm>
            <a:off x="971600" y="14127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1691680" y="1340768"/>
            <a:ext cx="55541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u="sng" dirty="0" smtClean="0"/>
              <a:t>gestión para el desarrollo de habilidades digitales</a:t>
            </a:r>
            <a:endParaRPr lang="es-ES" dirty="0"/>
          </a:p>
        </p:txBody>
      </p:sp>
      <p:sp>
        <p:nvSpPr>
          <p:cNvPr id="7" name="6 Rectángulo"/>
          <p:cNvSpPr/>
          <p:nvPr/>
        </p:nvSpPr>
        <p:spPr>
          <a:xfrm>
            <a:off x="179512" y="2204864"/>
            <a:ext cx="8964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La ausencia de una política de tecnologías de la información y la comunicación en la escuela pública aumenta la desigualdad entre los países y las personas.</a:t>
            </a:r>
          </a:p>
          <a:p>
            <a:r>
              <a:rPr lang="es-MX" dirty="0"/>
              <a:t> </a:t>
            </a:r>
            <a:endParaRPr lang="es-MX" dirty="0" smtClean="0"/>
          </a:p>
          <a:p>
            <a:r>
              <a:rPr lang="es-MX" dirty="0" smtClean="0"/>
              <a:t>UNESCO</a:t>
            </a:r>
            <a:endParaRPr lang="es-ES" dirty="0"/>
          </a:p>
        </p:txBody>
      </p:sp>
      <p:pic>
        <p:nvPicPr>
          <p:cNvPr id="8194" name="Picture 2" descr="C:\Documents and Settings\Enrique Ceron\Mis documentos\presentaciones pp\imagenes\niños\empoderad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3267875"/>
            <a:ext cx="3096344" cy="23926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051720" y="0"/>
            <a:ext cx="5184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/>
              <a:t>Contenidos y sentidos</a:t>
            </a:r>
            <a:endParaRPr lang="es-ES" sz="4000" dirty="0"/>
          </a:p>
        </p:txBody>
      </p:sp>
      <p:sp>
        <p:nvSpPr>
          <p:cNvPr id="6" name="5 CuadroTexto"/>
          <p:cNvSpPr txBox="1"/>
          <p:nvPr/>
        </p:nvSpPr>
        <p:spPr>
          <a:xfrm>
            <a:off x="971600" y="14127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1907704" y="836712"/>
            <a:ext cx="55541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u="sng" dirty="0"/>
              <a:t>G</a:t>
            </a:r>
            <a:r>
              <a:rPr lang="es-MX" b="1" u="sng" dirty="0" smtClean="0"/>
              <a:t>estión para el desarrollo de habilidades digitales</a:t>
            </a:r>
            <a:endParaRPr lang="es-ES" dirty="0"/>
          </a:p>
        </p:txBody>
      </p:sp>
      <p:sp>
        <p:nvSpPr>
          <p:cNvPr id="8" name="7 Rectángulo"/>
          <p:cNvSpPr/>
          <p:nvPr/>
        </p:nvSpPr>
        <p:spPr>
          <a:xfrm>
            <a:off x="0" y="1556792"/>
            <a:ext cx="91440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Los indicadores de desempeño para los docentes en el uso de las TIC :</a:t>
            </a:r>
          </a:p>
          <a:p>
            <a:endParaRPr lang="es-MX" dirty="0" smtClean="0"/>
          </a:p>
          <a:p>
            <a:r>
              <a:rPr lang="es-MX" dirty="0" smtClean="0"/>
              <a:t>• Utilizar herramientas y recursos digitales para apoyar la comprensión de conocimientos</a:t>
            </a:r>
          </a:p>
          <a:p>
            <a:r>
              <a:rPr lang="es-MX" dirty="0" smtClean="0"/>
              <a:t>y conceptos.</a:t>
            </a:r>
          </a:p>
          <a:p>
            <a:endParaRPr lang="es-MX" dirty="0" smtClean="0"/>
          </a:p>
          <a:p>
            <a:r>
              <a:rPr lang="es-MX" dirty="0" smtClean="0"/>
              <a:t>• Aplicar conceptos adquiridos en la generación de nuevas ideas, productos y procesos,</a:t>
            </a:r>
          </a:p>
          <a:p>
            <a:r>
              <a:rPr lang="es-MX" dirty="0" smtClean="0"/>
              <a:t>utilizando las TIC.</a:t>
            </a:r>
          </a:p>
          <a:p>
            <a:endParaRPr lang="es-MX" dirty="0" smtClean="0"/>
          </a:p>
          <a:p>
            <a:r>
              <a:rPr lang="es-MX" dirty="0" smtClean="0"/>
              <a:t>• Explorar preguntas y temas de interés, además de planificar y manejar investigaciones,</a:t>
            </a:r>
          </a:p>
          <a:p>
            <a:r>
              <a:rPr lang="es-MX" dirty="0" smtClean="0"/>
              <a:t>utilizando las TIC.</a:t>
            </a:r>
          </a:p>
          <a:p>
            <a:endParaRPr lang="es-MX" dirty="0" smtClean="0"/>
          </a:p>
          <a:p>
            <a:r>
              <a:rPr lang="es-MX" dirty="0" smtClean="0"/>
              <a:t>• Utilizar herramientas de colaboración y comunicación, como correo electrónico,</a:t>
            </a:r>
          </a:p>
          <a:p>
            <a:r>
              <a:rPr lang="es-MX" dirty="0" smtClean="0"/>
              <a:t>blogs, foros y servicios de mensajería instantánea, para trabajar de manera colaborativa,</a:t>
            </a:r>
          </a:p>
          <a:p>
            <a:r>
              <a:rPr lang="es-MX" dirty="0" smtClean="0"/>
              <a:t>intercambiar opiniones, experiencias y resultados con otros estudiantes, así como reflexionar, planear y utilizar el pensamiento creativo.</a:t>
            </a:r>
          </a:p>
          <a:p>
            <a:endParaRPr lang="es-MX" dirty="0" smtClean="0"/>
          </a:p>
          <a:p>
            <a:r>
              <a:rPr lang="es-MX" dirty="0" smtClean="0"/>
              <a:t>• Utilizar modelos y simulaciones para explorar algunos temas.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23728" y="0"/>
            <a:ext cx="5184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/>
              <a:t>Contenidos y sentidos</a:t>
            </a:r>
            <a:endParaRPr lang="es-ES" sz="4000" dirty="0"/>
          </a:p>
        </p:txBody>
      </p:sp>
      <p:sp>
        <p:nvSpPr>
          <p:cNvPr id="6" name="5 CuadroTexto"/>
          <p:cNvSpPr txBox="1"/>
          <p:nvPr/>
        </p:nvSpPr>
        <p:spPr>
          <a:xfrm>
            <a:off x="971600" y="14127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1691680" y="836712"/>
            <a:ext cx="55541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u="sng" dirty="0"/>
              <a:t>G</a:t>
            </a:r>
            <a:r>
              <a:rPr lang="es-MX" b="1" u="sng" dirty="0" smtClean="0"/>
              <a:t>estión para el desarrollo de habilidades digitales</a:t>
            </a:r>
            <a:endParaRPr lang="es-ES" dirty="0"/>
          </a:p>
        </p:txBody>
      </p:sp>
      <p:sp>
        <p:nvSpPr>
          <p:cNvPr id="7" name="6 Rectángulo"/>
          <p:cNvSpPr/>
          <p:nvPr/>
        </p:nvSpPr>
        <p:spPr>
          <a:xfrm>
            <a:off x="0" y="1556792"/>
            <a:ext cx="957706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MX" dirty="0" smtClean="0"/>
              <a:t> Generar productos originales con el uso de las TIC, en los que se haga uso del pensamiento</a:t>
            </a:r>
          </a:p>
          <a:p>
            <a:r>
              <a:rPr lang="es-MX" dirty="0" smtClean="0"/>
              <a:t>crítico, la creatividad o la solución de problemas basados en situaciones de la vida real.</a:t>
            </a:r>
          </a:p>
          <a:p>
            <a:endParaRPr lang="es-MX" dirty="0" smtClean="0"/>
          </a:p>
          <a:p>
            <a:r>
              <a:rPr lang="es-MX" dirty="0" smtClean="0"/>
              <a:t>• Utilizar herramientas de productividad, como procesadores de texto para la creación</a:t>
            </a:r>
          </a:p>
          <a:p>
            <a:r>
              <a:rPr lang="es-MX" dirty="0" smtClean="0"/>
              <a:t>de documentos; un software para la presentación e integración de las actividades de la investigación, y un software para procesar datos, comunicar resultados e identificar </a:t>
            </a:r>
          </a:p>
          <a:p>
            <a:r>
              <a:rPr lang="es-MX" dirty="0" smtClean="0"/>
              <a:t>tendencias.</a:t>
            </a:r>
          </a:p>
          <a:p>
            <a:endParaRPr lang="es-MX" dirty="0" smtClean="0"/>
          </a:p>
          <a:p>
            <a:r>
              <a:rPr lang="es-MX" dirty="0" smtClean="0"/>
              <a:t>• Utilizar las redes sociales y participar en redes de aprendizaje </a:t>
            </a:r>
          </a:p>
          <a:p>
            <a:endParaRPr lang="es-MX" dirty="0"/>
          </a:p>
          <a:p>
            <a:r>
              <a:rPr lang="es-MX" dirty="0" smtClean="0"/>
              <a:t>• Hacer uso responsable de software y hardware, ya sea trabajando de manera individual,</a:t>
            </a:r>
          </a:p>
          <a:p>
            <a:r>
              <a:rPr lang="es-MX" dirty="0" smtClean="0"/>
              <a:t>por parejas o en equipo.</a:t>
            </a:r>
          </a:p>
          <a:p>
            <a:endParaRPr lang="es-MX" dirty="0" smtClean="0"/>
          </a:p>
        </p:txBody>
      </p:sp>
      <p:pic>
        <p:nvPicPr>
          <p:cNvPr id="9218" name="Picture 2" descr="C:\Documents and Settings\Enrique Ceron\Mis documentos\presentaciones pp\imagenes\actitudes\CursoAcces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4861980"/>
            <a:ext cx="2520280" cy="18273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051720" y="188640"/>
            <a:ext cx="5184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/>
              <a:t>Contenidos y sentidos</a:t>
            </a:r>
            <a:endParaRPr lang="es-ES" sz="4000" dirty="0"/>
          </a:p>
        </p:txBody>
      </p:sp>
      <p:sp>
        <p:nvSpPr>
          <p:cNvPr id="6" name="5 CuadroTexto"/>
          <p:cNvSpPr txBox="1"/>
          <p:nvPr/>
        </p:nvSpPr>
        <p:spPr>
          <a:xfrm>
            <a:off x="971600" y="14127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2123728" y="1340768"/>
            <a:ext cx="4728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u="sng" dirty="0"/>
              <a:t>L</a:t>
            </a:r>
            <a:r>
              <a:rPr lang="es-MX" b="1" u="sng" dirty="0" smtClean="0"/>
              <a:t>a gestión educativa y de los aprendizajes.</a:t>
            </a:r>
            <a:endParaRPr lang="es-ES" dirty="0"/>
          </a:p>
        </p:txBody>
      </p:sp>
      <p:sp>
        <p:nvSpPr>
          <p:cNvPr id="8" name="7 Rectángulo"/>
          <p:cNvSpPr/>
          <p:nvPr/>
        </p:nvSpPr>
        <p:spPr>
          <a:xfrm>
            <a:off x="323528" y="2276872"/>
            <a:ext cx="84969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Estándares de Gestión para la Educación Básica:</a:t>
            </a:r>
          </a:p>
          <a:p>
            <a:r>
              <a:rPr lang="es-MX" dirty="0"/>
              <a:t>N</a:t>
            </a:r>
            <a:r>
              <a:rPr lang="es-MX" dirty="0" smtClean="0"/>
              <a:t>ormas que orienten la organización escolar; cómo deben ser las prácticas</a:t>
            </a:r>
          </a:p>
          <a:p>
            <a:r>
              <a:rPr lang="es-MX" dirty="0" smtClean="0"/>
              <a:t>y las relaciones de cada actor escolar: directivos, maestros, alumnos, padres de</a:t>
            </a:r>
          </a:p>
          <a:p>
            <a:r>
              <a:rPr lang="es-MX" dirty="0" smtClean="0"/>
              <a:t>familia y otros actores sociales. Una gestión con bases democráticas en que la toma de decisiones se centre en el aprendizaje de los alumnos, con corresponsabilidad, transparencia y rendición de cuentas.</a:t>
            </a:r>
            <a:endParaRPr lang="es-ES" dirty="0"/>
          </a:p>
        </p:txBody>
      </p:sp>
      <p:pic>
        <p:nvPicPr>
          <p:cNvPr id="7170" name="Picture 2" descr="C:\Documents and Settings\Enrique Ceron\Mis documentos\presentaciones pp\imagenes\educación\3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3861048"/>
            <a:ext cx="4320480" cy="2638425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051720" y="0"/>
            <a:ext cx="5184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/>
              <a:t>Contenidos y sentidos</a:t>
            </a:r>
            <a:endParaRPr lang="es-ES" sz="4000" dirty="0"/>
          </a:p>
        </p:txBody>
      </p:sp>
      <p:sp>
        <p:nvSpPr>
          <p:cNvPr id="6" name="5 CuadroTexto"/>
          <p:cNvSpPr txBox="1"/>
          <p:nvPr/>
        </p:nvSpPr>
        <p:spPr>
          <a:xfrm>
            <a:off x="971600" y="14127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1835696" y="908720"/>
            <a:ext cx="5473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u="sng" dirty="0"/>
              <a:t>E</a:t>
            </a:r>
            <a:r>
              <a:rPr lang="es-MX" b="1" u="sng" dirty="0" smtClean="0"/>
              <a:t>stándares curriculares y aprendizajes esperados</a:t>
            </a:r>
            <a:endParaRPr lang="es-ES" dirty="0"/>
          </a:p>
        </p:txBody>
      </p:sp>
      <p:sp>
        <p:nvSpPr>
          <p:cNvPr id="8" name="7 Rectángulo"/>
          <p:cNvSpPr/>
          <p:nvPr/>
        </p:nvSpPr>
        <p:spPr>
          <a:xfrm>
            <a:off x="251520" y="4581128"/>
            <a:ext cx="87129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La prueba PISA se ha convertido en un consenso mundial educativo que perfila las</a:t>
            </a:r>
          </a:p>
          <a:p>
            <a:r>
              <a:rPr lang="es-MX" dirty="0" smtClean="0"/>
              <a:t>sociedades contemporáneas a partir de tres campos de desarrollo en la persona: la</a:t>
            </a:r>
          </a:p>
          <a:p>
            <a:r>
              <a:rPr lang="es-MX" dirty="0" smtClean="0"/>
              <a:t>lectura como habilidad superior, el pensamiento abstracto como base del pensamiento</a:t>
            </a:r>
          </a:p>
          <a:p>
            <a:r>
              <a:rPr lang="es-MX" dirty="0" smtClean="0"/>
              <a:t>complejo, y el conocimiento objetivo del entorno como sustento de la interpretación de</a:t>
            </a:r>
          </a:p>
          <a:p>
            <a:r>
              <a:rPr lang="es-MX" dirty="0" smtClean="0"/>
              <a:t>la realidad científica y social.</a:t>
            </a:r>
            <a:endParaRPr lang="es-ES" dirty="0"/>
          </a:p>
        </p:txBody>
      </p:sp>
      <p:sp>
        <p:nvSpPr>
          <p:cNvPr id="9" name="8 Rectángulo"/>
          <p:cNvSpPr/>
          <p:nvPr/>
        </p:nvSpPr>
        <p:spPr>
          <a:xfrm>
            <a:off x="0" y="162880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Los Estándares Curriculares expresan lo que los alumnos deben saber y ser capaces de hacer en los cuatro periodos escolares: al concluir el preescolar;  al finalizar el tercer grado de primaria; al término de la primaria (sexto grado), y al concluir la educación secundaria.</a:t>
            </a:r>
            <a:endParaRPr lang="es-ES" dirty="0"/>
          </a:p>
        </p:txBody>
      </p:sp>
      <p:pic>
        <p:nvPicPr>
          <p:cNvPr id="10242" name="Picture 2" descr="C:\Documents and Settings\Enrique Ceron\Mis documentos\presentaciones pp\imagenes\adolescencia y puber\criancas_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652380"/>
            <a:ext cx="4104456" cy="193232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051720" y="0"/>
            <a:ext cx="5184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/>
              <a:t>Contenidos y sentidos</a:t>
            </a:r>
            <a:endParaRPr lang="es-ES" sz="4000" dirty="0"/>
          </a:p>
        </p:txBody>
      </p:sp>
      <p:sp>
        <p:nvSpPr>
          <p:cNvPr id="6" name="5 CuadroTexto"/>
          <p:cNvSpPr txBox="1"/>
          <p:nvPr/>
        </p:nvSpPr>
        <p:spPr>
          <a:xfrm>
            <a:off x="971600" y="14127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1835696" y="620688"/>
            <a:ext cx="55520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u="sng" dirty="0"/>
              <a:t>E</a:t>
            </a:r>
            <a:r>
              <a:rPr lang="es-MX" b="1" u="sng" dirty="0" smtClean="0"/>
              <a:t>stándares curriculares y aprendizajes esperados.</a:t>
            </a:r>
            <a:endParaRPr lang="es-ES" dirty="0"/>
          </a:p>
        </p:txBody>
      </p:sp>
      <p:sp>
        <p:nvSpPr>
          <p:cNvPr id="9" name="8 Rectángulo"/>
          <p:cNvSpPr/>
          <p:nvPr/>
        </p:nvSpPr>
        <p:spPr>
          <a:xfrm>
            <a:off x="0" y="980728"/>
            <a:ext cx="91440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Nivel 3 de desempeño pisa. Comprensión </a:t>
            </a:r>
            <a:r>
              <a:rPr lang="es-MX" dirty="0" smtClean="0"/>
              <a:t>lectora. </a:t>
            </a:r>
          </a:p>
          <a:p>
            <a:endParaRPr lang="es-MX" dirty="0"/>
          </a:p>
          <a:p>
            <a:r>
              <a:rPr lang="es-MX" dirty="0"/>
              <a:t>• Localizar y, en algunos casos, reconocer la relación entre distintos fragmentos de </a:t>
            </a:r>
            <a:r>
              <a:rPr lang="es-MX" dirty="0" smtClean="0"/>
              <a:t>información. </a:t>
            </a:r>
            <a:r>
              <a:rPr lang="es-MX" dirty="0"/>
              <a:t>Manejar información importante en conflicto</a:t>
            </a:r>
            <a:r>
              <a:rPr lang="es-MX" dirty="0" smtClean="0"/>
              <a:t>.</a:t>
            </a:r>
          </a:p>
          <a:p>
            <a:endParaRPr lang="es-MX" dirty="0"/>
          </a:p>
          <a:p>
            <a:r>
              <a:rPr lang="es-MX" dirty="0"/>
              <a:t>• Integrar distintas partes de un texto para identificar una idea principal, comprender una </a:t>
            </a:r>
            <a:r>
              <a:rPr lang="es-MX" dirty="0" smtClean="0"/>
              <a:t>relación </a:t>
            </a:r>
            <a:r>
              <a:rPr lang="es-ES" dirty="0" smtClean="0"/>
              <a:t>o </a:t>
            </a:r>
            <a:r>
              <a:rPr lang="es-ES" dirty="0"/>
              <a:t>interpretar el significado de una palabra o frase. Comparar, contrastar o </a:t>
            </a:r>
            <a:r>
              <a:rPr lang="es-ES" dirty="0" smtClean="0"/>
              <a:t>categorizar </a:t>
            </a:r>
            <a:r>
              <a:rPr lang="es-MX" dirty="0" smtClean="0"/>
              <a:t>teniendo </a:t>
            </a:r>
            <a:r>
              <a:rPr lang="es-MX" dirty="0"/>
              <a:t>en cuenta muchos criterios. Manejar información en conflicto</a:t>
            </a:r>
            <a:r>
              <a:rPr lang="es-MX" dirty="0" smtClean="0"/>
              <a:t>.</a:t>
            </a:r>
          </a:p>
          <a:p>
            <a:endParaRPr lang="es-MX" dirty="0"/>
          </a:p>
          <a:p>
            <a:r>
              <a:rPr lang="es-MX" dirty="0"/>
              <a:t>• Realizar conexiones o comparaciones, dar explicaciones o valorar una característica del </a:t>
            </a:r>
            <a:r>
              <a:rPr lang="es-MX" dirty="0" smtClean="0"/>
              <a:t>texto. Demostrar </a:t>
            </a:r>
            <a:r>
              <a:rPr lang="es-MX" dirty="0"/>
              <a:t>un conocimiento detallado del texto en relación con el conocimiento habitual </a:t>
            </a:r>
            <a:r>
              <a:rPr lang="es-MX" dirty="0" smtClean="0"/>
              <a:t>y cotidiano</a:t>
            </a:r>
            <a:r>
              <a:rPr lang="es-MX" dirty="0"/>
              <a:t>, o hacer uso de conocimientos menos habituales</a:t>
            </a:r>
            <a:r>
              <a:rPr lang="es-MX" dirty="0" smtClean="0"/>
              <a:t>.</a:t>
            </a:r>
          </a:p>
          <a:p>
            <a:endParaRPr lang="es-MX" dirty="0"/>
          </a:p>
          <a:p>
            <a:r>
              <a:rPr lang="es-MX" dirty="0"/>
              <a:t>• Textos continuos. Utilizar convenciones de organización del texto, cuando las haya, y </a:t>
            </a:r>
            <a:r>
              <a:rPr lang="es-MX" dirty="0" smtClean="0"/>
              <a:t>seguir </a:t>
            </a:r>
            <a:r>
              <a:rPr lang="es-ES" dirty="0" smtClean="0"/>
              <a:t>vínculos </a:t>
            </a:r>
            <a:r>
              <a:rPr lang="es-ES" dirty="0"/>
              <a:t>lógicos, explícitos o implícitos, como causa y efecto a lo largo de frases o </a:t>
            </a:r>
            <a:r>
              <a:rPr lang="es-ES" dirty="0" smtClean="0"/>
              <a:t>párrafos, para </a:t>
            </a:r>
            <a:r>
              <a:rPr lang="es-ES" dirty="0"/>
              <a:t>localizar, interpretar o valorar información</a:t>
            </a:r>
            <a:r>
              <a:rPr lang="es-ES" dirty="0" smtClean="0"/>
              <a:t>.</a:t>
            </a:r>
          </a:p>
          <a:p>
            <a:endParaRPr lang="es-ES" dirty="0"/>
          </a:p>
          <a:p>
            <a:r>
              <a:rPr lang="es-MX" dirty="0"/>
              <a:t>• Textos discontinuos. Tomar en consideración una exposición a la luz de otro documento </a:t>
            </a:r>
            <a:r>
              <a:rPr lang="es-MX" dirty="0" smtClean="0"/>
              <a:t>o exposición </a:t>
            </a:r>
            <a:r>
              <a:rPr lang="es-MX" dirty="0"/>
              <a:t>distintos, que puede tener otro formato, o combinar varios fragmentos de </a:t>
            </a:r>
            <a:r>
              <a:rPr lang="es-MX" dirty="0" smtClean="0"/>
              <a:t>información espacial</a:t>
            </a:r>
            <a:r>
              <a:rPr lang="es-MX" dirty="0"/>
              <a:t>, verbal o numérica en un gráfico o en un mapa, para extraer conclusiones </a:t>
            </a:r>
            <a:r>
              <a:rPr lang="es-MX" dirty="0" smtClean="0"/>
              <a:t>sobre </a:t>
            </a:r>
            <a:r>
              <a:rPr lang="es-ES" dirty="0" smtClean="0"/>
              <a:t>la </a:t>
            </a:r>
            <a:r>
              <a:rPr lang="es-ES" dirty="0"/>
              <a:t>información representada.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051720" y="260648"/>
            <a:ext cx="5184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/>
              <a:t>Contenidos y sentidos</a:t>
            </a:r>
            <a:endParaRPr lang="es-ES" sz="4000" dirty="0"/>
          </a:p>
        </p:txBody>
      </p:sp>
      <p:sp>
        <p:nvSpPr>
          <p:cNvPr id="6" name="5 CuadroTexto"/>
          <p:cNvSpPr txBox="1"/>
          <p:nvPr/>
        </p:nvSpPr>
        <p:spPr>
          <a:xfrm>
            <a:off x="971600" y="14127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8" name="7 Rectángulo"/>
          <p:cNvSpPr/>
          <p:nvPr/>
        </p:nvSpPr>
        <p:spPr>
          <a:xfrm>
            <a:off x="611560" y="1772816"/>
            <a:ext cx="741682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es-MX" b="1" dirty="0" smtClean="0"/>
              <a:t>             </a:t>
            </a:r>
            <a:r>
              <a:rPr lang="es-MX" b="1" u="sng" dirty="0" smtClean="0"/>
              <a:t> Principios </a:t>
            </a:r>
            <a:r>
              <a:rPr lang="es-MX" b="1" u="sng" dirty="0"/>
              <a:t>pedagógicos que sustentan el plan de </a:t>
            </a:r>
            <a:r>
              <a:rPr lang="es-MX" b="1" u="sng" dirty="0" smtClean="0"/>
              <a:t>estudios.</a:t>
            </a:r>
          </a:p>
          <a:p>
            <a:pPr marL="514350" indent="-514350"/>
            <a:r>
              <a:rPr lang="es-MX" dirty="0" smtClean="0"/>
              <a:t>     </a:t>
            </a:r>
            <a:endParaRPr lang="es-MX" dirty="0"/>
          </a:p>
          <a:p>
            <a:pPr marL="514350" indent="-514350"/>
            <a:r>
              <a:rPr lang="es-MX" dirty="0" smtClean="0"/>
              <a:t>Condiciones esenciales  para:</a:t>
            </a:r>
          </a:p>
          <a:p>
            <a:pPr marL="514350" indent="-514350"/>
            <a:endParaRPr lang="es-MX" dirty="0"/>
          </a:p>
          <a:p>
            <a:pPr marL="514350" indent="-514350"/>
            <a:r>
              <a:rPr lang="es-MX" dirty="0" smtClean="0"/>
              <a:t> </a:t>
            </a:r>
            <a:r>
              <a:rPr lang="es-MX" dirty="0"/>
              <a:t>I</a:t>
            </a:r>
            <a:r>
              <a:rPr lang="es-MX" dirty="0" smtClean="0"/>
              <a:t>mplementación del currículo.</a:t>
            </a:r>
          </a:p>
          <a:p>
            <a:pPr marL="514350" indent="-514350"/>
            <a:endParaRPr lang="es-MX" dirty="0"/>
          </a:p>
          <a:p>
            <a:pPr marL="514350" indent="-514350"/>
            <a:r>
              <a:rPr lang="es-MX" dirty="0" smtClean="0"/>
              <a:t>Transformación de la práctica docente.</a:t>
            </a:r>
          </a:p>
          <a:p>
            <a:pPr marL="514350" indent="-514350"/>
            <a:endParaRPr lang="es-MX" dirty="0"/>
          </a:p>
          <a:p>
            <a:pPr marL="514350" indent="-514350"/>
            <a:r>
              <a:rPr lang="es-MX" dirty="0" smtClean="0"/>
              <a:t>Logro de  los aprendizajes.</a:t>
            </a:r>
          </a:p>
          <a:p>
            <a:pPr marL="514350" indent="-514350"/>
            <a:endParaRPr lang="es-MX" dirty="0"/>
          </a:p>
          <a:p>
            <a:pPr marL="514350" indent="-514350"/>
            <a:r>
              <a:rPr lang="es-MX" dirty="0" smtClean="0"/>
              <a:t>Mejora educativa.  </a:t>
            </a:r>
            <a:endParaRPr lang="es-MX" dirty="0"/>
          </a:p>
        </p:txBody>
      </p:sp>
      <p:pic>
        <p:nvPicPr>
          <p:cNvPr id="1026" name="Picture 2" descr="C:\Documents and Settings\Enrique Ceron\Mis documentos\presentaciones pp\imagenes\actitudes\benefici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2420888"/>
            <a:ext cx="2787614" cy="37436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051720" y="260648"/>
            <a:ext cx="5184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/>
              <a:t>Contenidos y sentidos</a:t>
            </a:r>
            <a:endParaRPr lang="es-ES" sz="4000" dirty="0"/>
          </a:p>
        </p:txBody>
      </p:sp>
      <p:sp>
        <p:nvSpPr>
          <p:cNvPr id="6" name="5 CuadroTexto"/>
          <p:cNvSpPr txBox="1"/>
          <p:nvPr/>
        </p:nvSpPr>
        <p:spPr>
          <a:xfrm>
            <a:off x="971600" y="14127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1115616" y="1196752"/>
            <a:ext cx="5473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u="sng" dirty="0"/>
              <a:t>E</a:t>
            </a:r>
            <a:r>
              <a:rPr lang="es-MX" b="1" u="sng" dirty="0" smtClean="0"/>
              <a:t>stándares curriculares y aprendizajes esperados</a:t>
            </a:r>
            <a:endParaRPr lang="es-ES" dirty="0"/>
          </a:p>
        </p:txBody>
      </p:sp>
      <p:sp>
        <p:nvSpPr>
          <p:cNvPr id="10" name="9 Rectángulo"/>
          <p:cNvSpPr/>
          <p:nvPr/>
        </p:nvSpPr>
        <p:spPr>
          <a:xfrm>
            <a:off x="0" y="1916832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Nivel 3 de desempeño pisa. Matemáticas</a:t>
            </a:r>
          </a:p>
          <a:p>
            <a:endParaRPr lang="es-MX" dirty="0" smtClean="0"/>
          </a:p>
          <a:p>
            <a:r>
              <a:rPr lang="es-MX" dirty="0" smtClean="0"/>
              <a:t>• Llevar a cabo procedimientos descritos de forma clara, incluyendo aquellos que requieren decisiones secuenciadas.</a:t>
            </a:r>
          </a:p>
          <a:p>
            <a:endParaRPr lang="es-MX" dirty="0" smtClean="0"/>
          </a:p>
          <a:p>
            <a:r>
              <a:rPr lang="es-MX" dirty="0" smtClean="0"/>
              <a:t>• Seleccionar y aplicar estrategias de solución de problemas simples.</a:t>
            </a:r>
          </a:p>
          <a:p>
            <a:endParaRPr lang="es-MX" dirty="0" smtClean="0"/>
          </a:p>
          <a:p>
            <a:r>
              <a:rPr lang="es-MX" dirty="0" smtClean="0"/>
              <a:t>• Interpretar y utilizar representaciones basadas en diferentes fuentes de información.</a:t>
            </a:r>
          </a:p>
          <a:p>
            <a:endParaRPr lang="es-MX" dirty="0" smtClean="0"/>
          </a:p>
          <a:p>
            <a:r>
              <a:rPr lang="es-MX" dirty="0" smtClean="0"/>
              <a:t>• Elaborar escritos breves exponiendo sus interpretaciones, resultados y razonamientos.</a:t>
            </a:r>
            <a:endParaRPr lang="es-ES" dirty="0"/>
          </a:p>
        </p:txBody>
      </p:sp>
      <p:pic>
        <p:nvPicPr>
          <p:cNvPr id="12290" name="Picture 2" descr="http://bligoo.com/media/users/0/39578/images/24c3970bb7662d77fe0d69b6f4cd79c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4797152"/>
            <a:ext cx="6084168" cy="1872208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051720" y="260648"/>
            <a:ext cx="5184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/>
              <a:t>Contenidos y sentidos</a:t>
            </a:r>
            <a:endParaRPr lang="es-ES" sz="4000" dirty="0"/>
          </a:p>
        </p:txBody>
      </p:sp>
      <p:sp>
        <p:nvSpPr>
          <p:cNvPr id="6" name="5 CuadroTexto"/>
          <p:cNvSpPr txBox="1"/>
          <p:nvPr/>
        </p:nvSpPr>
        <p:spPr>
          <a:xfrm>
            <a:off x="971600" y="14127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1115616" y="1196752"/>
            <a:ext cx="55520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u="sng" dirty="0"/>
              <a:t>E</a:t>
            </a:r>
            <a:r>
              <a:rPr lang="es-MX" b="1" u="sng" dirty="0" smtClean="0"/>
              <a:t>stándares curriculares y aprendizajes esperados.</a:t>
            </a:r>
            <a:endParaRPr lang="es-ES" dirty="0"/>
          </a:p>
        </p:txBody>
      </p:sp>
      <p:sp>
        <p:nvSpPr>
          <p:cNvPr id="7" name="6 Rectángulo"/>
          <p:cNvSpPr/>
          <p:nvPr/>
        </p:nvSpPr>
        <p:spPr>
          <a:xfrm>
            <a:off x="179512" y="1997839"/>
            <a:ext cx="896448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Nivel 3 de desempeño pisa. Ciencias.</a:t>
            </a:r>
          </a:p>
          <a:p>
            <a:endParaRPr lang="es-MX" dirty="0" smtClean="0"/>
          </a:p>
          <a:p>
            <a:r>
              <a:rPr lang="es-MX" dirty="0" smtClean="0"/>
              <a:t>• Identificar cuestiones científicas en una variedad de contextos.</a:t>
            </a:r>
          </a:p>
          <a:p>
            <a:endParaRPr lang="es-MX" dirty="0" smtClean="0"/>
          </a:p>
          <a:p>
            <a:r>
              <a:rPr lang="es-MX" dirty="0" smtClean="0"/>
              <a:t>• Seleccionar hechos y conocimientos para explicar fenómenos y aplicar modelos o estrategias de investigación simples.</a:t>
            </a:r>
          </a:p>
          <a:p>
            <a:endParaRPr lang="es-MX" dirty="0" smtClean="0"/>
          </a:p>
          <a:p>
            <a:r>
              <a:rPr lang="es-MX" dirty="0" smtClean="0"/>
              <a:t>• Interpretar y usar conceptos científicos de diferentes disciplinas y aplicarlos  directamente.</a:t>
            </a:r>
            <a:endParaRPr lang="es-ES" dirty="0"/>
          </a:p>
        </p:txBody>
      </p:sp>
      <p:pic>
        <p:nvPicPr>
          <p:cNvPr id="11266" name="Picture 2" descr="C:\Documents and Settings\Enrique Ceron\Mis documentos\presentaciones pp\imagenes\educación\f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4509120"/>
            <a:ext cx="5904656" cy="211866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979712" y="1124744"/>
            <a:ext cx="5184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/>
              <a:t>Todo esto para…</a:t>
            </a:r>
            <a:endParaRPr lang="es-ES" sz="4000" dirty="0"/>
          </a:p>
        </p:txBody>
      </p:sp>
      <p:sp>
        <p:nvSpPr>
          <p:cNvPr id="6" name="5 CuadroTexto"/>
          <p:cNvSpPr txBox="1"/>
          <p:nvPr/>
        </p:nvSpPr>
        <p:spPr>
          <a:xfrm>
            <a:off x="971600" y="14127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8" name="7 Rectángulo"/>
          <p:cNvSpPr/>
          <p:nvPr/>
        </p:nvSpPr>
        <p:spPr>
          <a:xfrm>
            <a:off x="1259632" y="2420888"/>
            <a:ext cx="73448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L</a:t>
            </a:r>
            <a:r>
              <a:rPr lang="es-MX" dirty="0" smtClean="0"/>
              <a:t>a formación de ciudadanos democráticos, críticos y creativos.</a:t>
            </a:r>
            <a:endParaRPr lang="es-ES" dirty="0"/>
          </a:p>
        </p:txBody>
      </p:sp>
      <p:pic>
        <p:nvPicPr>
          <p:cNvPr id="34818" name="Picture 2" descr="C:\Documents and Settings\Enrique Ceron\Mis documentos\presentaciones pp\imagenes\actitudes\educacion-social-seres-sociale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924944"/>
            <a:ext cx="4464496" cy="31549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971600" y="14127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7" name="6 Rectángulo"/>
          <p:cNvSpPr/>
          <p:nvPr/>
        </p:nvSpPr>
        <p:spPr>
          <a:xfrm>
            <a:off x="539552" y="4005064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2800" dirty="0" smtClean="0"/>
              <a:t>Enrique Cerón :</a:t>
            </a:r>
          </a:p>
          <a:p>
            <a:r>
              <a:rPr lang="es-MX" sz="2800" dirty="0" smtClean="0"/>
              <a:t>Sexólogo y psicoterapeuta</a:t>
            </a:r>
          </a:p>
          <a:p>
            <a:r>
              <a:rPr lang="es-MX" sz="2800" dirty="0" smtClean="0"/>
              <a:t>5598-6258</a:t>
            </a:r>
          </a:p>
          <a:p>
            <a:r>
              <a:rPr lang="es-MX" sz="2800" dirty="0" smtClean="0"/>
              <a:t>04455-1125-6912</a:t>
            </a:r>
          </a:p>
          <a:p>
            <a:r>
              <a:rPr lang="es-MX" sz="2800" dirty="0" smtClean="0"/>
              <a:t>ceroncontacto@gmail.com</a:t>
            </a:r>
            <a:endParaRPr lang="es-ES" sz="2800" dirty="0"/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2123728" y="980728"/>
            <a:ext cx="6264696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MX" sz="8000" dirty="0"/>
              <a:t>¡Gracias por  </a:t>
            </a:r>
          </a:p>
          <a:p>
            <a:r>
              <a:rPr lang="es-MX" sz="8000" dirty="0"/>
              <a:t> escucharme!</a:t>
            </a:r>
            <a:endParaRPr lang="es-ES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051720" y="260648"/>
            <a:ext cx="5184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/>
              <a:t>Contenidos y sentidos</a:t>
            </a:r>
            <a:endParaRPr lang="es-ES" sz="4000" dirty="0"/>
          </a:p>
        </p:txBody>
      </p:sp>
      <p:sp>
        <p:nvSpPr>
          <p:cNvPr id="6" name="5 CuadroTexto"/>
          <p:cNvSpPr txBox="1"/>
          <p:nvPr/>
        </p:nvSpPr>
        <p:spPr>
          <a:xfrm>
            <a:off x="971600" y="14127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683568" y="1412776"/>
            <a:ext cx="3013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u="sng" dirty="0" smtClean="0"/>
              <a:t>Competencias para la vida</a:t>
            </a:r>
            <a:endParaRPr lang="es-ES" dirty="0"/>
          </a:p>
        </p:txBody>
      </p:sp>
      <p:sp>
        <p:nvSpPr>
          <p:cNvPr id="7" name="6 Rectángulo"/>
          <p:cNvSpPr/>
          <p:nvPr/>
        </p:nvSpPr>
        <p:spPr>
          <a:xfrm>
            <a:off x="539552" y="2204864"/>
            <a:ext cx="525658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MX" dirty="0" smtClean="0"/>
              <a:t> </a:t>
            </a:r>
            <a:r>
              <a:rPr lang="es-MX" b="1" dirty="0" smtClean="0"/>
              <a:t>Competencias para el aprendizaje permanente:</a:t>
            </a:r>
          </a:p>
          <a:p>
            <a:endParaRPr lang="es-MX" dirty="0"/>
          </a:p>
          <a:p>
            <a:r>
              <a:rPr lang="es-MX" dirty="0" smtClean="0"/>
              <a:t> aprender a aprender.</a:t>
            </a:r>
          </a:p>
          <a:p>
            <a:endParaRPr lang="es-MX" dirty="0"/>
          </a:p>
          <a:p>
            <a:r>
              <a:rPr lang="es-MX" dirty="0" smtClean="0"/>
              <a:t> habilidad lectora.</a:t>
            </a:r>
          </a:p>
          <a:p>
            <a:endParaRPr lang="es-MX" dirty="0"/>
          </a:p>
          <a:p>
            <a:r>
              <a:rPr lang="es-MX" dirty="0" smtClean="0"/>
              <a:t> habilidades digitales.</a:t>
            </a:r>
          </a:p>
          <a:p>
            <a:endParaRPr lang="es-ES" dirty="0"/>
          </a:p>
        </p:txBody>
      </p:sp>
      <p:sp>
        <p:nvSpPr>
          <p:cNvPr id="9" name="8 Rectángulo"/>
          <p:cNvSpPr/>
          <p:nvPr/>
        </p:nvSpPr>
        <p:spPr>
          <a:xfrm>
            <a:off x="539552" y="4748951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MX" dirty="0" smtClean="0"/>
              <a:t> </a:t>
            </a:r>
            <a:r>
              <a:rPr lang="es-MX" b="1" dirty="0" smtClean="0"/>
              <a:t>Competencias para el manejo de la información:</a:t>
            </a:r>
          </a:p>
          <a:p>
            <a:pPr>
              <a:buFont typeface="Arial" pitchFamily="34" charset="0"/>
              <a:buChar char="•"/>
            </a:pPr>
            <a:endParaRPr lang="es-MX" b="1" dirty="0"/>
          </a:p>
          <a:p>
            <a:r>
              <a:rPr lang="es-MX" dirty="0" smtClean="0"/>
              <a:t> aprender a buscar, evaluar, seleccionar, organizar y sistematizar información de   manera crítica.</a:t>
            </a:r>
            <a:endParaRPr lang="es-ES" dirty="0"/>
          </a:p>
        </p:txBody>
      </p:sp>
      <p:pic>
        <p:nvPicPr>
          <p:cNvPr id="3074" name="Picture 2" descr="C:\Documents and Settings\Enrique Ceron\Mis documentos\presentaciones pp\imagenes\actitudes\libr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2132856"/>
            <a:ext cx="2199844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051720" y="260648"/>
            <a:ext cx="5184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/>
              <a:t>Contenidos y sentidos</a:t>
            </a:r>
            <a:endParaRPr lang="es-ES" sz="4000" dirty="0"/>
          </a:p>
        </p:txBody>
      </p:sp>
      <p:sp>
        <p:nvSpPr>
          <p:cNvPr id="6" name="5 CuadroTexto"/>
          <p:cNvSpPr txBox="1"/>
          <p:nvPr/>
        </p:nvSpPr>
        <p:spPr>
          <a:xfrm>
            <a:off x="971600" y="14127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8" name="7 Rectángulo"/>
          <p:cNvSpPr/>
          <p:nvPr/>
        </p:nvSpPr>
        <p:spPr>
          <a:xfrm>
            <a:off x="611560" y="1772816"/>
            <a:ext cx="853244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es-MX" b="1" dirty="0" smtClean="0"/>
              <a:t>                   </a:t>
            </a:r>
            <a:r>
              <a:rPr lang="es-MX" b="1" u="sng" dirty="0" smtClean="0"/>
              <a:t>Competencias para la vida</a:t>
            </a:r>
          </a:p>
          <a:p>
            <a:pPr marL="514350" indent="-514350"/>
            <a:endParaRPr lang="es-MX" dirty="0" smtClean="0"/>
          </a:p>
          <a:p>
            <a:pPr marL="514350" indent="-514350"/>
            <a:endParaRPr lang="es-MX" dirty="0"/>
          </a:p>
          <a:p>
            <a:pPr marL="514350" indent="-514350"/>
            <a:endParaRPr lang="es-MX" dirty="0"/>
          </a:p>
          <a:p>
            <a:pPr marL="514350" indent="-514350"/>
            <a:r>
              <a:rPr lang="es-MX" dirty="0" smtClean="0"/>
              <a:t>Movilización de conocimientos, actitudes,  habilidades y valores de manera</a:t>
            </a:r>
          </a:p>
          <a:p>
            <a:pPr marL="514350" indent="-514350"/>
            <a:r>
              <a:rPr lang="es-MX" dirty="0" smtClean="0"/>
              <a:t> </a:t>
            </a:r>
          </a:p>
          <a:p>
            <a:pPr marL="514350" indent="-514350"/>
            <a:r>
              <a:rPr lang="es-MX" dirty="0"/>
              <a:t>i</a:t>
            </a:r>
            <a:r>
              <a:rPr lang="es-MX" dirty="0" smtClean="0"/>
              <a:t>ntegrada  para  la resolución  de problemas .</a:t>
            </a:r>
            <a:endParaRPr lang="es-MX" dirty="0"/>
          </a:p>
        </p:txBody>
      </p:sp>
      <p:pic>
        <p:nvPicPr>
          <p:cNvPr id="2050" name="Picture 2" descr="C:\Documents and Settings\Enrique Ceron\Mis documentos\presentaciones pp\imagenes\actitudes\integr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3789040"/>
            <a:ext cx="2605405" cy="24425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051720" y="260648"/>
            <a:ext cx="5184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/>
              <a:t>Contenidos y sentidos</a:t>
            </a:r>
            <a:endParaRPr lang="es-ES" sz="4000" dirty="0"/>
          </a:p>
        </p:txBody>
      </p:sp>
      <p:sp>
        <p:nvSpPr>
          <p:cNvPr id="6" name="5 CuadroTexto"/>
          <p:cNvSpPr txBox="1"/>
          <p:nvPr/>
        </p:nvSpPr>
        <p:spPr>
          <a:xfrm>
            <a:off x="971600" y="14127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683568" y="1412776"/>
            <a:ext cx="3013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u="sng" dirty="0" smtClean="0"/>
              <a:t>Competencias para la vida</a:t>
            </a:r>
            <a:endParaRPr lang="es-ES" dirty="0"/>
          </a:p>
        </p:txBody>
      </p:sp>
      <p:sp>
        <p:nvSpPr>
          <p:cNvPr id="7" name="6 Rectángulo"/>
          <p:cNvSpPr/>
          <p:nvPr/>
        </p:nvSpPr>
        <p:spPr>
          <a:xfrm>
            <a:off x="539552" y="2060848"/>
            <a:ext cx="84249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MX" dirty="0" smtClean="0"/>
              <a:t> </a:t>
            </a:r>
            <a:r>
              <a:rPr lang="es-MX" b="1" dirty="0" smtClean="0"/>
              <a:t>Competencias para el manejo de situaciones:</a:t>
            </a:r>
          </a:p>
          <a:p>
            <a:endParaRPr lang="es-MX" dirty="0"/>
          </a:p>
          <a:p>
            <a:r>
              <a:rPr lang="es-MX" dirty="0" smtClean="0"/>
              <a:t>Tomar riesgos.                                                               Administrar el tiempo.</a:t>
            </a:r>
          </a:p>
          <a:p>
            <a:endParaRPr lang="es-MX" dirty="0"/>
          </a:p>
          <a:p>
            <a:r>
              <a:rPr lang="es-MX" dirty="0" smtClean="0"/>
              <a:t>Toma de decisiones.                                                      Responsabilidad. </a:t>
            </a:r>
            <a:endParaRPr lang="es-ES" dirty="0"/>
          </a:p>
        </p:txBody>
      </p:sp>
      <p:sp>
        <p:nvSpPr>
          <p:cNvPr id="9" name="8 Rectángulo"/>
          <p:cNvSpPr/>
          <p:nvPr/>
        </p:nvSpPr>
        <p:spPr>
          <a:xfrm>
            <a:off x="504056" y="4005064"/>
            <a:ext cx="874846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MX" dirty="0" smtClean="0"/>
              <a:t> </a:t>
            </a:r>
            <a:r>
              <a:rPr lang="es-MX" b="1" dirty="0" smtClean="0"/>
              <a:t>Competencias para la convivencia:</a:t>
            </a:r>
          </a:p>
          <a:p>
            <a:pPr>
              <a:buFont typeface="Arial" pitchFamily="34" charset="0"/>
              <a:buChar char="•"/>
            </a:pPr>
            <a:endParaRPr lang="es-MX" dirty="0"/>
          </a:p>
          <a:p>
            <a:r>
              <a:rPr lang="es-MX" dirty="0" smtClean="0"/>
              <a:t>Empatía.                                                                              Asertividad.</a:t>
            </a:r>
          </a:p>
          <a:p>
            <a:endParaRPr lang="es-MX" dirty="0"/>
          </a:p>
          <a:p>
            <a:r>
              <a:rPr lang="es-MX" dirty="0" smtClean="0"/>
              <a:t>Colaboración.                     </a:t>
            </a:r>
          </a:p>
          <a:p>
            <a:endParaRPr lang="es-MX" dirty="0"/>
          </a:p>
          <a:p>
            <a:r>
              <a:rPr lang="es-MX" dirty="0" smtClean="0"/>
              <a:t>Valoración de la diversidad social, cultural y lingüística.                                                                                      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051720" y="260648"/>
            <a:ext cx="5184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/>
              <a:t>Contenidos y sentidos</a:t>
            </a:r>
            <a:endParaRPr lang="es-ES" sz="4000" dirty="0"/>
          </a:p>
        </p:txBody>
      </p:sp>
      <p:sp>
        <p:nvSpPr>
          <p:cNvPr id="6" name="5 CuadroTexto"/>
          <p:cNvSpPr txBox="1"/>
          <p:nvPr/>
        </p:nvSpPr>
        <p:spPr>
          <a:xfrm>
            <a:off x="971600" y="14127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683568" y="1268760"/>
            <a:ext cx="3013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u="sng" dirty="0" smtClean="0"/>
              <a:t>Competencias para la vida</a:t>
            </a:r>
            <a:endParaRPr lang="es-ES" dirty="0"/>
          </a:p>
        </p:txBody>
      </p:sp>
      <p:sp>
        <p:nvSpPr>
          <p:cNvPr id="7" name="6 Rectángulo"/>
          <p:cNvSpPr/>
          <p:nvPr/>
        </p:nvSpPr>
        <p:spPr>
          <a:xfrm>
            <a:off x="539552" y="1988840"/>
            <a:ext cx="84249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MX" dirty="0" smtClean="0"/>
              <a:t> </a:t>
            </a:r>
            <a:r>
              <a:rPr lang="es-MX" b="1" dirty="0" smtClean="0"/>
              <a:t>Competencias para la vida en sociedad:</a:t>
            </a:r>
          </a:p>
          <a:p>
            <a:endParaRPr lang="es-MX" dirty="0"/>
          </a:p>
          <a:p>
            <a:r>
              <a:rPr lang="es-MX" dirty="0" smtClean="0"/>
              <a:t>Actuar con juicio crítico frente a los valores y las normas sociales. </a:t>
            </a:r>
          </a:p>
          <a:p>
            <a:endParaRPr lang="es-MX" dirty="0"/>
          </a:p>
          <a:p>
            <a:r>
              <a:rPr lang="es-MX" dirty="0" smtClean="0"/>
              <a:t>Proceder en favor de la democracia, la libertad, la paz, el respeto a la legalidad y a los</a:t>
            </a:r>
          </a:p>
          <a:p>
            <a:r>
              <a:rPr lang="es-MX" dirty="0" smtClean="0"/>
              <a:t>derechos humanos.</a:t>
            </a:r>
            <a:endParaRPr lang="es-MX" dirty="0"/>
          </a:p>
        </p:txBody>
      </p:sp>
      <p:sp>
        <p:nvSpPr>
          <p:cNvPr id="9" name="8 Rectángulo"/>
          <p:cNvSpPr/>
          <p:nvPr/>
        </p:nvSpPr>
        <p:spPr>
          <a:xfrm>
            <a:off x="3131840" y="4149080"/>
            <a:ext cx="2736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Identificar un problema</a:t>
            </a:r>
            <a:endParaRPr lang="es-MX" dirty="0"/>
          </a:p>
        </p:txBody>
      </p:sp>
      <p:sp>
        <p:nvSpPr>
          <p:cNvPr id="10" name="9 Rectángulo"/>
          <p:cNvSpPr/>
          <p:nvPr/>
        </p:nvSpPr>
        <p:spPr>
          <a:xfrm>
            <a:off x="1547664" y="4725144"/>
            <a:ext cx="66247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es-MX" dirty="0"/>
              <a:t>P</a:t>
            </a:r>
            <a:r>
              <a:rPr lang="es-MX" dirty="0" smtClean="0"/>
              <a:t>oner en práctica los conocimientos pertinentes  para resolverlo. 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1547664" y="5013176"/>
            <a:ext cx="698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endParaRPr lang="es-MX" dirty="0" smtClean="0"/>
          </a:p>
          <a:p>
            <a:pPr marL="514350" indent="-514350"/>
            <a:r>
              <a:rPr lang="es-MX" dirty="0" smtClean="0"/>
              <a:t>Reestructurar los conocimientos previos en función de la situación. </a:t>
            </a:r>
            <a:endParaRPr lang="es-ES" dirty="0"/>
          </a:p>
        </p:txBody>
      </p:sp>
      <p:sp>
        <p:nvSpPr>
          <p:cNvPr id="12" name="11 Rectángulo"/>
          <p:cNvSpPr/>
          <p:nvPr/>
        </p:nvSpPr>
        <p:spPr>
          <a:xfrm>
            <a:off x="2267744" y="5949280"/>
            <a:ext cx="48965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es-MX" dirty="0" smtClean="0"/>
              <a:t>Darse cuenta de lo que hace falta  y construirlo.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051720" y="260648"/>
            <a:ext cx="5184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/>
              <a:t>Contenidos y sentidos</a:t>
            </a:r>
            <a:endParaRPr lang="es-ES" sz="4000" dirty="0"/>
          </a:p>
        </p:txBody>
      </p:sp>
      <p:sp>
        <p:nvSpPr>
          <p:cNvPr id="6" name="5 CuadroTexto"/>
          <p:cNvSpPr txBox="1"/>
          <p:nvPr/>
        </p:nvSpPr>
        <p:spPr>
          <a:xfrm>
            <a:off x="971600" y="14127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8" name="7 Rectángulo"/>
          <p:cNvSpPr/>
          <p:nvPr/>
        </p:nvSpPr>
        <p:spPr>
          <a:xfrm>
            <a:off x="539552" y="3212976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endParaRPr lang="es-MX" dirty="0"/>
          </a:p>
          <a:p>
            <a:pPr marL="514350" indent="-514350"/>
            <a:endParaRPr lang="es-MX" dirty="0"/>
          </a:p>
          <a:p>
            <a:pPr marL="514350" indent="-514350"/>
            <a:endParaRPr lang="es-MX" dirty="0"/>
          </a:p>
          <a:p>
            <a:pPr marL="514350" indent="-514350"/>
            <a:endParaRPr lang="es-MX" dirty="0"/>
          </a:p>
        </p:txBody>
      </p:sp>
      <p:sp>
        <p:nvSpPr>
          <p:cNvPr id="5" name="4 Rectángulo"/>
          <p:cNvSpPr/>
          <p:nvPr/>
        </p:nvSpPr>
        <p:spPr>
          <a:xfrm>
            <a:off x="1691680" y="1340768"/>
            <a:ext cx="43181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u="sng" dirty="0"/>
              <a:t>P</a:t>
            </a:r>
            <a:r>
              <a:rPr lang="es-MX" b="1" u="sng" dirty="0" smtClean="0"/>
              <a:t>erfil de egreso de la educación básica</a:t>
            </a:r>
            <a:endParaRPr lang="es-ES" dirty="0"/>
          </a:p>
        </p:txBody>
      </p:sp>
      <p:sp>
        <p:nvSpPr>
          <p:cNvPr id="7" name="6 Rectángulo"/>
          <p:cNvSpPr/>
          <p:nvPr/>
        </p:nvSpPr>
        <p:spPr>
          <a:xfrm>
            <a:off x="323528" y="1988840"/>
            <a:ext cx="88204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D</a:t>
            </a:r>
            <a:r>
              <a:rPr lang="es-MX" dirty="0" smtClean="0"/>
              <a:t>efine el tipo de alumno que se espera formar en el transcurso de la escolaridad básica </a:t>
            </a:r>
          </a:p>
          <a:p>
            <a:r>
              <a:rPr lang="es-MX" dirty="0" smtClean="0"/>
              <a:t>y tiene un papel preponderante en el proceso de articulación de los tres niveles                  </a:t>
            </a:r>
          </a:p>
          <a:p>
            <a:r>
              <a:rPr lang="es-MX" dirty="0"/>
              <a:t> </a:t>
            </a:r>
            <a:r>
              <a:rPr lang="es-MX" dirty="0" smtClean="0"/>
              <a:t>                                        (preescolar, primaria y secundaria).</a:t>
            </a:r>
            <a:endParaRPr lang="es-ES" dirty="0"/>
          </a:p>
        </p:txBody>
      </p:sp>
      <p:sp>
        <p:nvSpPr>
          <p:cNvPr id="10" name="9 Rectángulo"/>
          <p:cNvSpPr/>
          <p:nvPr/>
        </p:nvSpPr>
        <p:spPr>
          <a:xfrm>
            <a:off x="683568" y="3284984"/>
            <a:ext cx="7848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Es un referente común para la definición de los componentes curriculares.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755576" y="3933056"/>
            <a:ext cx="62254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/>
              <a:t>Es un indicador para valorar la eficacia del proceso educativo.</a:t>
            </a:r>
            <a:endParaRPr lang="es-ES" dirty="0"/>
          </a:p>
        </p:txBody>
      </p:sp>
      <p:pic>
        <p:nvPicPr>
          <p:cNvPr id="4099" name="Picture 3" descr="C:\Documents and Settings\Enrique Ceron\Mis documentos\presentaciones pp\imagenes\actitudes\yoga-asa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4509120"/>
            <a:ext cx="1872208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051720" y="260648"/>
            <a:ext cx="5184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/>
              <a:t>Contenidos y sentidos</a:t>
            </a:r>
            <a:endParaRPr lang="es-ES" sz="4000" dirty="0"/>
          </a:p>
        </p:txBody>
      </p:sp>
      <p:sp>
        <p:nvSpPr>
          <p:cNvPr id="6" name="5 CuadroTexto"/>
          <p:cNvSpPr txBox="1"/>
          <p:nvPr/>
        </p:nvSpPr>
        <p:spPr>
          <a:xfrm>
            <a:off x="971600" y="14127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8" name="7 Rectángulo"/>
          <p:cNvSpPr/>
          <p:nvPr/>
        </p:nvSpPr>
        <p:spPr>
          <a:xfrm>
            <a:off x="539552" y="3212976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endParaRPr lang="es-MX" dirty="0"/>
          </a:p>
          <a:p>
            <a:pPr marL="514350" indent="-514350"/>
            <a:endParaRPr lang="es-MX" dirty="0"/>
          </a:p>
          <a:p>
            <a:pPr marL="514350" indent="-514350"/>
            <a:endParaRPr lang="es-MX" dirty="0"/>
          </a:p>
          <a:p>
            <a:pPr marL="514350" indent="-514350"/>
            <a:endParaRPr lang="es-MX" dirty="0"/>
          </a:p>
        </p:txBody>
      </p:sp>
      <p:sp>
        <p:nvSpPr>
          <p:cNvPr id="5" name="4 Rectángulo"/>
          <p:cNvSpPr/>
          <p:nvPr/>
        </p:nvSpPr>
        <p:spPr>
          <a:xfrm>
            <a:off x="1691680" y="1340768"/>
            <a:ext cx="43181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u="sng" dirty="0"/>
              <a:t>P</a:t>
            </a:r>
            <a:r>
              <a:rPr lang="es-MX" b="1" u="sng" dirty="0" smtClean="0"/>
              <a:t>erfil de egreso de la educación básica</a:t>
            </a:r>
            <a:endParaRPr lang="es-ES" dirty="0"/>
          </a:p>
        </p:txBody>
      </p:sp>
      <p:sp>
        <p:nvSpPr>
          <p:cNvPr id="7" name="6 Rectángulo"/>
          <p:cNvSpPr/>
          <p:nvPr/>
        </p:nvSpPr>
        <p:spPr>
          <a:xfrm>
            <a:off x="323528" y="1988840"/>
            <a:ext cx="88204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Utiliza el lenguaje materno, oral y escrito para comunicarse con claridad y fluidez, en</a:t>
            </a:r>
          </a:p>
          <a:p>
            <a:r>
              <a:rPr lang="es-MX" dirty="0" smtClean="0"/>
              <a:t>distintos contextos sociales y culturales; posee herramientas básicas para comunicarse en Inglés. </a:t>
            </a:r>
            <a:endParaRPr lang="es-ES" dirty="0"/>
          </a:p>
        </p:txBody>
      </p:sp>
      <p:sp>
        <p:nvSpPr>
          <p:cNvPr id="10" name="9 Rectángulo"/>
          <p:cNvSpPr/>
          <p:nvPr/>
        </p:nvSpPr>
        <p:spPr>
          <a:xfrm>
            <a:off x="323528" y="3068960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Argumenta y razona al analizar situaciones, identifica problemas, formula preguntas, emite juicios, propone soluciones, aplica estrategias y toma decisiones. 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395536" y="5445224"/>
            <a:ext cx="86550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/>
              <a:t>Conoce y ejerce los derechos humanos y los valores que favorecen la vida democrática;</a:t>
            </a:r>
          </a:p>
          <a:p>
            <a:r>
              <a:rPr lang="es-MX" dirty="0" smtClean="0"/>
              <a:t>actúa con responsabilidad social y apego a la ley.</a:t>
            </a:r>
            <a:endParaRPr lang="es-ES" dirty="0"/>
          </a:p>
        </p:txBody>
      </p:sp>
      <p:sp>
        <p:nvSpPr>
          <p:cNvPr id="9" name="8 Rectángulo"/>
          <p:cNvSpPr/>
          <p:nvPr/>
        </p:nvSpPr>
        <p:spPr>
          <a:xfrm>
            <a:off x="323528" y="4581128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Interpreta y explica procesos sociales, económicos, financieros, culturales y naturales para tomar decisiones individuales o colectivas que favorezcan a todos.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323528" y="3789040"/>
            <a:ext cx="86044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Busca, selecciona, analiza, evalúa y utiliza la información proveniente de diversas</a:t>
            </a:r>
          </a:p>
          <a:p>
            <a:r>
              <a:rPr lang="es-MX" dirty="0" smtClean="0"/>
              <a:t>fuentes.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  <p:bldP spid="9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051720" y="260648"/>
            <a:ext cx="5184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/>
              <a:t>Contenidos y sentidos</a:t>
            </a:r>
            <a:endParaRPr lang="es-ES" sz="4000" dirty="0"/>
          </a:p>
        </p:txBody>
      </p:sp>
      <p:sp>
        <p:nvSpPr>
          <p:cNvPr id="6" name="5 CuadroTexto"/>
          <p:cNvSpPr txBox="1"/>
          <p:nvPr/>
        </p:nvSpPr>
        <p:spPr>
          <a:xfrm>
            <a:off x="971600" y="14127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8" name="7 Rectángulo"/>
          <p:cNvSpPr/>
          <p:nvPr/>
        </p:nvSpPr>
        <p:spPr>
          <a:xfrm>
            <a:off x="539552" y="3212976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endParaRPr lang="es-MX" dirty="0"/>
          </a:p>
          <a:p>
            <a:pPr marL="514350" indent="-514350"/>
            <a:endParaRPr lang="es-MX" dirty="0"/>
          </a:p>
          <a:p>
            <a:pPr marL="514350" indent="-514350"/>
            <a:endParaRPr lang="es-MX" dirty="0"/>
          </a:p>
          <a:p>
            <a:pPr marL="514350" indent="-514350"/>
            <a:endParaRPr lang="es-MX" dirty="0"/>
          </a:p>
        </p:txBody>
      </p:sp>
      <p:sp>
        <p:nvSpPr>
          <p:cNvPr id="5" name="4 Rectángulo"/>
          <p:cNvSpPr/>
          <p:nvPr/>
        </p:nvSpPr>
        <p:spPr>
          <a:xfrm>
            <a:off x="1691680" y="1340768"/>
            <a:ext cx="43181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u="sng" dirty="0"/>
              <a:t>P</a:t>
            </a:r>
            <a:r>
              <a:rPr lang="es-MX" b="1" u="sng" dirty="0" smtClean="0"/>
              <a:t>erfil de egreso de la educación básica</a:t>
            </a:r>
            <a:endParaRPr lang="es-ES" dirty="0"/>
          </a:p>
        </p:txBody>
      </p:sp>
      <p:sp>
        <p:nvSpPr>
          <p:cNvPr id="7" name="6 Rectángulo"/>
          <p:cNvSpPr/>
          <p:nvPr/>
        </p:nvSpPr>
        <p:spPr>
          <a:xfrm>
            <a:off x="323528" y="1988840"/>
            <a:ext cx="88204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Asume y practica la interculturalidad como riqueza y forma de convivencia en la</a:t>
            </a:r>
          </a:p>
          <a:p>
            <a:r>
              <a:rPr lang="es-MX" dirty="0" smtClean="0"/>
              <a:t>diversidad social, cultural y lingüística.</a:t>
            </a:r>
            <a:endParaRPr lang="es-ES" dirty="0"/>
          </a:p>
        </p:txBody>
      </p:sp>
      <p:sp>
        <p:nvSpPr>
          <p:cNvPr id="10" name="9 Rectángulo"/>
          <p:cNvSpPr/>
          <p:nvPr/>
        </p:nvSpPr>
        <p:spPr>
          <a:xfrm>
            <a:off x="323528" y="2708920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Conoce y valora sus características y potencialidades como ser humano; sabe trabajar de manera colaborativa; reconoce, respeta y aprecia la diversidad de capacidades en los otros, y emprende y se esfuerza por lograr proyectos personales o colectivos.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251520" y="4869160"/>
            <a:ext cx="82048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/>
              <a:t>Aprovecha los recursos tecnológicos a su alcance como medios para comunicarse,</a:t>
            </a:r>
          </a:p>
          <a:p>
            <a:r>
              <a:rPr lang="es-MX" dirty="0" smtClean="0"/>
              <a:t>obtener información y construir conocimiento.</a:t>
            </a:r>
          </a:p>
        </p:txBody>
      </p:sp>
      <p:sp>
        <p:nvSpPr>
          <p:cNvPr id="9" name="8 Rectángulo"/>
          <p:cNvSpPr/>
          <p:nvPr/>
        </p:nvSpPr>
        <p:spPr>
          <a:xfrm>
            <a:off x="251520" y="4077072"/>
            <a:ext cx="8892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Promueve y asume el cuidado de la salud y del ambiente como condiciones que</a:t>
            </a:r>
          </a:p>
          <a:p>
            <a:r>
              <a:rPr lang="es-MX" dirty="0" smtClean="0"/>
              <a:t>favorecen un estilo de vida activo y saludable.</a:t>
            </a:r>
            <a:endParaRPr lang="es-ES" dirty="0"/>
          </a:p>
        </p:txBody>
      </p:sp>
      <p:sp>
        <p:nvSpPr>
          <p:cNvPr id="12" name="11 Rectángulo"/>
          <p:cNvSpPr/>
          <p:nvPr/>
        </p:nvSpPr>
        <p:spPr>
          <a:xfrm>
            <a:off x="216024" y="5661248"/>
            <a:ext cx="86044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Reconoce diversas manifestaciones del arte, aprecia la dimensión estética y es</a:t>
            </a:r>
          </a:p>
          <a:p>
            <a:r>
              <a:rPr lang="es-MX" dirty="0" smtClean="0"/>
              <a:t>capaz de expresarse artísticamente.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  <p:bldP spid="9" grpId="0"/>
      <p:bldP spid="1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1236</TotalTime>
  <Words>1892</Words>
  <Application>Microsoft Office PowerPoint</Application>
  <PresentationFormat>Presentación en pantalla (4:3)</PresentationFormat>
  <Paragraphs>244</Paragraphs>
  <Slides>23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5" baseType="lpstr">
      <vt:lpstr>Flujo</vt:lpstr>
      <vt:lpstr>Imagen de mapa de bits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Owner</dc:creator>
  <cp:lastModifiedBy>Owner</cp:lastModifiedBy>
  <cp:revision>23</cp:revision>
  <dcterms:created xsi:type="dcterms:W3CDTF">2011-11-06T01:22:58Z</dcterms:created>
  <dcterms:modified xsi:type="dcterms:W3CDTF">2011-11-06T22:44:12Z</dcterms:modified>
</cp:coreProperties>
</file>